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256" r:id="rId5"/>
    <p:sldId id="325" r:id="rId6"/>
    <p:sldId id="359" r:id="rId7"/>
    <p:sldId id="350" r:id="rId8"/>
    <p:sldId id="360" r:id="rId9"/>
    <p:sldId id="361" r:id="rId10"/>
    <p:sldId id="362" r:id="rId11"/>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Herrity" initials="AH" lastIdx="3" clrIdx="0">
    <p:extLst>
      <p:ext uri="{19B8F6BF-5375-455C-9EA6-DF929625EA0E}">
        <p15:presenceInfo xmlns:p15="http://schemas.microsoft.com/office/powerpoint/2012/main" userId="S-1-5-21-2210100864-1849047884-1085246531-53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008080"/>
    <a:srgbClr val="006666"/>
    <a:srgbClr val="CCCC00"/>
    <a:srgbClr val="00FFFF"/>
    <a:srgbClr val="FF0066"/>
    <a:srgbClr val="990099"/>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87" autoAdjust="0"/>
    <p:restoredTop sz="67326" autoAdjust="0"/>
  </p:normalViewPr>
  <p:slideViewPr>
    <p:cSldViewPr>
      <p:cViewPr varScale="1">
        <p:scale>
          <a:sx n="74" d="100"/>
          <a:sy n="74" d="100"/>
        </p:scale>
        <p:origin x="2262" y="54"/>
      </p:cViewPr>
      <p:guideLst>
        <p:guide orient="horz" pos="2160"/>
        <p:guide pos="2880"/>
      </p:guideLst>
    </p:cSldViewPr>
  </p:slideViewPr>
  <p:outlineViewPr>
    <p:cViewPr>
      <p:scale>
        <a:sx n="33" d="100"/>
        <a:sy n="33" d="100"/>
      </p:scale>
      <p:origin x="0" y="-3106"/>
    </p:cViewPr>
  </p:outlineViewPr>
  <p:notesTextViewPr>
    <p:cViewPr>
      <p:scale>
        <a:sx n="1" d="1"/>
        <a:sy n="1" d="1"/>
      </p:scale>
      <p:origin x="0" y="0"/>
    </p:cViewPr>
  </p:notesTextViewPr>
  <p:sorterViewPr>
    <p:cViewPr varScale="1">
      <p:scale>
        <a:sx n="1" d="1"/>
        <a:sy n="1" d="1"/>
      </p:scale>
      <p:origin x="0" y="0"/>
    </p:cViewPr>
  </p:sorterViewPr>
  <p:notesViewPr>
    <p:cSldViewPr>
      <p:cViewPr>
        <p:scale>
          <a:sx n="160" d="100"/>
          <a:sy n="160" d="100"/>
        </p:scale>
        <p:origin x="2190" y="-132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275" cy="49573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863" y="1"/>
            <a:ext cx="2946275" cy="495736"/>
          </a:xfrm>
          <a:prstGeom prst="rect">
            <a:avLst/>
          </a:prstGeom>
        </p:spPr>
        <p:txBody>
          <a:bodyPr vert="horz" lIns="91440" tIns="45720" rIns="91440" bIns="45720" rtlCol="0"/>
          <a:lstStyle>
            <a:lvl1pPr algn="r">
              <a:defRPr sz="1200"/>
            </a:lvl1pPr>
          </a:lstStyle>
          <a:p>
            <a:fld id="{FD2C4223-D8F4-4F67-A8CC-46389DDB6302}" type="datetimeFigureOut">
              <a:rPr lang="en-GB" smtClean="0"/>
              <a:t>05/12/2018</a:t>
            </a:fld>
            <a:endParaRPr lang="en-GB"/>
          </a:p>
        </p:txBody>
      </p:sp>
      <p:sp>
        <p:nvSpPr>
          <p:cNvPr id="4" name="Footer Placeholder 3"/>
          <p:cNvSpPr>
            <a:spLocks noGrp="1"/>
          </p:cNvSpPr>
          <p:nvPr>
            <p:ph type="ftr" sz="quarter" idx="2"/>
          </p:nvPr>
        </p:nvSpPr>
        <p:spPr>
          <a:xfrm>
            <a:off x="1" y="9378515"/>
            <a:ext cx="2946275" cy="49573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863" y="9378515"/>
            <a:ext cx="2946275" cy="495736"/>
          </a:xfrm>
          <a:prstGeom prst="rect">
            <a:avLst/>
          </a:prstGeom>
        </p:spPr>
        <p:txBody>
          <a:bodyPr vert="horz" lIns="91440" tIns="45720" rIns="91440" bIns="45720" rtlCol="0" anchor="b"/>
          <a:lstStyle>
            <a:lvl1pPr algn="r">
              <a:defRPr sz="1200"/>
            </a:lvl1pPr>
          </a:lstStyle>
          <a:p>
            <a:fld id="{62BDAF21-CE52-4CC6-925C-469F518E3F6F}" type="slidenum">
              <a:rPr lang="en-GB" smtClean="0"/>
              <a:t>‹#›</a:t>
            </a:fld>
            <a:endParaRPr lang="en-GB"/>
          </a:p>
        </p:txBody>
      </p:sp>
    </p:spTree>
    <p:extLst>
      <p:ext uri="{BB962C8B-B14F-4D97-AF65-F5344CB8AC3E}">
        <p14:creationId xmlns:p14="http://schemas.microsoft.com/office/powerpoint/2010/main" val="17465802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53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1"/>
            <a:ext cx="2946400" cy="495300"/>
          </a:xfrm>
          <a:prstGeom prst="rect">
            <a:avLst/>
          </a:prstGeom>
        </p:spPr>
        <p:txBody>
          <a:bodyPr vert="horz" lIns="91440" tIns="45720" rIns="91440" bIns="45720" rtlCol="0"/>
          <a:lstStyle>
            <a:lvl1pPr algn="r">
              <a:defRPr sz="1200"/>
            </a:lvl1pPr>
          </a:lstStyle>
          <a:p>
            <a:fld id="{B934846D-F6D2-4F0F-83FC-5FA83362D1D4}" type="datetimeFigureOut">
              <a:rPr lang="en-GB" smtClean="0"/>
              <a:t>05/12/2018</a:t>
            </a:fld>
            <a:endParaRPr lang="en-GB" dirty="0"/>
          </a:p>
        </p:txBody>
      </p:sp>
      <p:sp>
        <p:nvSpPr>
          <p:cNvPr id="4" name="Slide Image Placeholder 3"/>
          <p:cNvSpPr>
            <a:spLocks noGrp="1" noRot="1" noChangeAspect="1"/>
          </p:cNvSpPr>
          <p:nvPr>
            <p:ph type="sldImg" idx="2"/>
          </p:nvPr>
        </p:nvSpPr>
        <p:spPr>
          <a:xfrm>
            <a:off x="1177925" y="1235075"/>
            <a:ext cx="4441825" cy="333216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2" y="4751389"/>
            <a:ext cx="5438775" cy="38893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3A06A9F1-8401-4D24-8E57-0CB646BB1618}" type="slidenum">
              <a:rPr lang="en-GB" smtClean="0"/>
              <a:t>‹#›</a:t>
            </a:fld>
            <a:endParaRPr lang="en-GB" dirty="0"/>
          </a:p>
        </p:txBody>
      </p:sp>
    </p:spTree>
    <p:extLst>
      <p:ext uri="{BB962C8B-B14F-4D97-AF65-F5344CB8AC3E}">
        <p14:creationId xmlns:p14="http://schemas.microsoft.com/office/powerpoint/2010/main" val="3631613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Welcome</a:t>
            </a:r>
          </a:p>
          <a:p>
            <a:r>
              <a:rPr lang="en-GB" u="none" dirty="0"/>
              <a:t>Introductions</a:t>
            </a:r>
          </a:p>
          <a:p>
            <a:endParaRPr lang="en-GB" u="sng" dirty="0"/>
          </a:p>
        </p:txBody>
      </p:sp>
      <p:sp>
        <p:nvSpPr>
          <p:cNvPr id="4" name="Slide Number Placeholder 3"/>
          <p:cNvSpPr>
            <a:spLocks noGrp="1"/>
          </p:cNvSpPr>
          <p:nvPr>
            <p:ph type="sldNum" sz="quarter" idx="10"/>
          </p:nvPr>
        </p:nvSpPr>
        <p:spPr/>
        <p:txBody>
          <a:bodyPr/>
          <a:lstStyle/>
          <a:p>
            <a:fld id="{3A06A9F1-8401-4D24-8E57-0CB646BB1618}" type="slidenum">
              <a:rPr lang="en-GB" smtClean="0"/>
              <a:t>1</a:t>
            </a:fld>
            <a:endParaRPr lang="en-GB" dirty="0"/>
          </a:p>
        </p:txBody>
      </p:sp>
    </p:spTree>
    <p:extLst>
      <p:ext uri="{BB962C8B-B14F-4D97-AF65-F5344CB8AC3E}">
        <p14:creationId xmlns:p14="http://schemas.microsoft.com/office/powerpoint/2010/main" val="2310067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Between 2014 – now</a:t>
            </a:r>
            <a:r>
              <a:rPr lang="en-GB" baseline="0" dirty="0"/>
              <a:t> ACDW – set of recommendations based on themes emerging from the gap analysis </a:t>
            </a:r>
          </a:p>
          <a:p>
            <a:pPr marL="171450" indent="-171450">
              <a:buFont typeface="Arial" panose="020B0604020202020204" pitchFamily="34" charset="0"/>
              <a:buChar char="•"/>
            </a:pPr>
            <a:r>
              <a:rPr lang="en-GB" baseline="0" dirty="0"/>
              <a:t>Historical focus on R </a:t>
            </a:r>
          </a:p>
          <a:p>
            <a:pPr marL="171450" indent="-171450">
              <a:buFont typeface="Arial" panose="020B0604020202020204" pitchFamily="34" charset="0"/>
              <a:buChar char="•"/>
            </a:pPr>
            <a:r>
              <a:rPr lang="en-GB" baseline="0" dirty="0"/>
              <a:t>Confusingly similar </a:t>
            </a:r>
          </a:p>
          <a:p>
            <a:pPr marL="171450" indent="-171450">
              <a:buFont typeface="Arial" panose="020B0604020202020204" pitchFamily="34" charset="0"/>
              <a:buChar char="•"/>
            </a:pPr>
            <a:r>
              <a:rPr lang="en-GB" baseline="0" dirty="0" err="1"/>
              <a:t>Acc</a:t>
            </a:r>
            <a:r>
              <a:rPr lang="en-GB" baseline="0" dirty="0"/>
              <a:t> </a:t>
            </a:r>
            <a:r>
              <a:rPr lang="en-GB" baseline="0" dirty="0" err="1"/>
              <a:t>prog</a:t>
            </a:r>
            <a:r>
              <a:rPr lang="en-GB" baseline="0" dirty="0"/>
              <a:t> – different process in 3 faculties </a:t>
            </a:r>
          </a:p>
          <a:p>
            <a:pPr marL="171450" indent="-171450">
              <a:buFont typeface="Arial" panose="020B0604020202020204" pitchFamily="34" charset="0"/>
              <a:buChar char="•"/>
            </a:pPr>
            <a:r>
              <a:rPr lang="en-GB" baseline="0" dirty="0"/>
              <a:t>FWP – e.g. hinder career development opportunities for women </a:t>
            </a:r>
          </a:p>
          <a:p>
            <a:pPr marL="171450" indent="-171450">
              <a:buFont typeface="Arial" panose="020B0604020202020204" pitchFamily="34" charset="0"/>
              <a:buChar char="•"/>
            </a:pPr>
            <a:r>
              <a:rPr lang="en-GB" baseline="0" dirty="0"/>
              <a:t>Workload – uneven practice across </a:t>
            </a:r>
            <a:r>
              <a:rPr lang="en-GB" baseline="0" dirty="0" err="1"/>
              <a:t>uni</a:t>
            </a:r>
            <a:r>
              <a:rPr lang="en-GB" baseline="0" dirty="0"/>
              <a:t> </a:t>
            </a:r>
          </a:p>
          <a:p>
            <a:pPr marL="171450" indent="-171450">
              <a:buFont typeface="Arial" panose="020B0604020202020204" pitchFamily="34" charset="0"/>
              <a:buChar char="•"/>
            </a:pPr>
            <a:r>
              <a:rPr lang="en-GB" baseline="0" dirty="0"/>
              <a:t>Start to think less college more modern university / mirroring best practice out in the sector </a:t>
            </a:r>
            <a:endParaRPr lang="en-GB" dirty="0"/>
          </a:p>
        </p:txBody>
      </p:sp>
      <p:sp>
        <p:nvSpPr>
          <p:cNvPr id="4" name="Slide Number Placeholder 3"/>
          <p:cNvSpPr>
            <a:spLocks noGrp="1"/>
          </p:cNvSpPr>
          <p:nvPr>
            <p:ph type="sldNum" sz="quarter" idx="10"/>
          </p:nvPr>
        </p:nvSpPr>
        <p:spPr/>
        <p:txBody>
          <a:bodyPr/>
          <a:lstStyle/>
          <a:p>
            <a:fld id="{3A06A9F1-8401-4D24-8E57-0CB646BB1618}" type="slidenum">
              <a:rPr lang="en-GB" smtClean="0"/>
              <a:t>2</a:t>
            </a:fld>
            <a:endParaRPr lang="en-GB" dirty="0"/>
          </a:p>
        </p:txBody>
      </p:sp>
    </p:spTree>
    <p:extLst>
      <p:ext uri="{BB962C8B-B14F-4D97-AF65-F5344CB8AC3E}">
        <p14:creationId xmlns:p14="http://schemas.microsoft.com/office/powerpoint/2010/main" val="2457214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t>Mirrors</a:t>
            </a:r>
            <a:r>
              <a:rPr lang="en-GB" baseline="0" dirty="0"/>
              <a:t> the </a:t>
            </a:r>
            <a:r>
              <a:rPr lang="en-GB" dirty="0"/>
              <a:t>same basic hierarchy utilised in other modern Universities.</a:t>
            </a:r>
          </a:p>
          <a:p>
            <a:pPr marL="171450" lvl="0" indent="-171450">
              <a:buFont typeface="Arial" panose="020B0604020202020204" pitchFamily="34" charset="0"/>
              <a:buChar char="•"/>
            </a:pPr>
            <a:r>
              <a:rPr lang="en-GB" dirty="0"/>
              <a:t>the title Reader will no longer be bestowed on academics at any stage of their career.  Current any grade 8-11</a:t>
            </a:r>
            <a:r>
              <a:rPr lang="en-GB" baseline="0" dirty="0"/>
              <a:t> +2 increments / FTC 2 years </a:t>
            </a:r>
          </a:p>
          <a:p>
            <a:pPr marL="171450" lvl="0" indent="-171450">
              <a:buFont typeface="Arial" panose="020B0604020202020204" pitchFamily="34" charset="0"/>
              <a:buChar char="•"/>
            </a:pPr>
            <a:r>
              <a:rPr lang="en-GB" baseline="0" dirty="0"/>
              <a:t>Opening up 3 career pathways R/T&amp;L/E – a pathway</a:t>
            </a:r>
          </a:p>
          <a:p>
            <a:pPr marL="171450" lvl="0" indent="-171450">
              <a:buFont typeface="Arial" panose="020B0604020202020204" pitchFamily="34" charset="0"/>
              <a:buChar char="•"/>
            </a:pPr>
            <a:r>
              <a:rPr lang="en-GB" dirty="0"/>
              <a:t>started this year</a:t>
            </a:r>
            <a:endParaRPr lang="en-GB" sz="1050" b="1" dirty="0">
              <a:solidFill>
                <a:schemeClr val="accent5">
                  <a:lumMod val="75000"/>
                </a:schemeClr>
              </a:solidFill>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3A06A9F1-8401-4D24-8E57-0CB646BB1618}" type="slidenum">
              <a:rPr lang="en-GB" smtClean="0"/>
              <a:t>3</a:t>
            </a:fld>
            <a:endParaRPr lang="en-GB" dirty="0"/>
          </a:p>
        </p:txBody>
      </p:sp>
    </p:spTree>
    <p:extLst>
      <p:ext uri="{BB962C8B-B14F-4D97-AF65-F5344CB8AC3E}">
        <p14:creationId xmlns:p14="http://schemas.microsoft.com/office/powerpoint/2010/main" val="1186181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Ultimately Edge Hill wants to be able to attract and retain an excellent academic workforce through a modern and flexible approach to academic career development, so it can build the workforce profile needed in 2020.</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Whatever your passion is as an academic, we want to make sure you have the opportunity to pursue it here at Edge Hill University. To do that, we need to make sure there is a career structure in place that is </a:t>
            </a:r>
            <a:r>
              <a:rPr lang="en-GB" sz="1200" b="1" kern="1200" dirty="0">
                <a:solidFill>
                  <a:schemeClr val="tx1"/>
                </a:solidFill>
                <a:effectLst/>
                <a:latin typeface="+mn-lt"/>
                <a:ea typeface="+mn-ea"/>
                <a:cs typeface="+mn-cs"/>
              </a:rPr>
              <a:t>easy to navigate </a:t>
            </a:r>
            <a:r>
              <a:rPr lang="en-GB" sz="1200" b="0" u="sng" kern="1200" dirty="0">
                <a:solidFill>
                  <a:schemeClr val="tx1"/>
                </a:solidFill>
                <a:effectLst/>
                <a:latin typeface="+mn-lt"/>
                <a:ea typeface="+mn-ea"/>
                <a:cs typeface="+mn-cs"/>
              </a:rPr>
              <a:t>(current structure doesn’t quite fit</a:t>
            </a:r>
            <a:r>
              <a:rPr lang="en-GB" sz="1200" b="0" u="sng" kern="1200" baseline="0" dirty="0">
                <a:solidFill>
                  <a:schemeClr val="tx1"/>
                </a:solidFill>
                <a:effectLst/>
                <a:latin typeface="+mn-lt"/>
                <a:ea typeface="+mn-ea"/>
                <a:cs typeface="+mn-cs"/>
              </a:rPr>
              <a:t> that description!</a:t>
            </a:r>
            <a:r>
              <a:rPr lang="en-GB" sz="1200" b="0" u="sng"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and where there is parity of esteem between the different routes for progression, be it teaching and learning, research or enterprise</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So, if pedagogy is your greatest passion, there is a teaching and learning progression route that enables promotion to Professor.</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These changes provide a genuine opportunity to enhance career advancement and speedier progression and recognition via merit awards which is not currently in place.</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You can see that there will be fewer titles within the refined academic career structure and individuals will be </a:t>
            </a:r>
            <a:r>
              <a:rPr lang="en-GB" sz="1200" b="1" kern="1200" dirty="0">
                <a:solidFill>
                  <a:schemeClr val="tx1"/>
                </a:solidFill>
                <a:effectLst/>
                <a:latin typeface="+mn-lt"/>
                <a:ea typeface="+mn-ea"/>
                <a:cs typeface="+mn-cs"/>
              </a:rPr>
              <a:t>assimilated</a:t>
            </a:r>
            <a:r>
              <a:rPr lang="en-GB" sz="1200" kern="1200" dirty="0">
                <a:solidFill>
                  <a:schemeClr val="tx1"/>
                </a:solidFill>
                <a:effectLst/>
                <a:latin typeface="+mn-lt"/>
                <a:ea typeface="+mn-ea"/>
                <a:cs typeface="+mn-cs"/>
              </a:rPr>
              <a:t> into the revised roles by the start of the Academic year 2020. Assimilations</a:t>
            </a:r>
            <a:r>
              <a:rPr lang="en-GB" sz="1200" kern="1200" baseline="0" dirty="0">
                <a:solidFill>
                  <a:schemeClr val="tx1"/>
                </a:solidFill>
                <a:effectLst/>
                <a:latin typeface="+mn-lt"/>
                <a:ea typeface="+mn-ea"/>
                <a:cs typeface="+mn-cs"/>
              </a:rPr>
              <a:t> will be straight forward in the majority of cases, but where anomalies lie – individuals will be contacted and consulted with way in advance. </a:t>
            </a:r>
            <a:endParaRPr lang="en-GB" sz="1200" kern="1200" dirty="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3A06A9F1-8401-4D24-8E57-0CB646BB1618}" type="slidenum">
              <a:rPr lang="en-GB" smtClean="0"/>
              <a:t>4</a:t>
            </a:fld>
            <a:endParaRPr lang="en-GB" dirty="0"/>
          </a:p>
        </p:txBody>
      </p:sp>
    </p:spTree>
    <p:extLst>
      <p:ext uri="{BB962C8B-B14F-4D97-AF65-F5344CB8AC3E}">
        <p14:creationId xmlns:p14="http://schemas.microsoft.com/office/powerpoint/2010/main" val="2403170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There will be appropriate recognition for relatively senior staff making a significant contribution in either R, T&amp;L or E by means of the titles Reader, Senior L&amp;T Fellow or Senior Enterprise Fellow permanently awarded in annual promotion rounds (or advertised posts).  These 3 roles will all be Grade 11 posts </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Up to Grade 11 when the career pathways become very distinct there will be an expectation that lecturers</a:t>
            </a:r>
            <a:r>
              <a:rPr lang="en-GB" sz="1200" kern="1200" baseline="0" dirty="0">
                <a:solidFill>
                  <a:schemeClr val="tx1"/>
                </a:solidFill>
                <a:effectLst/>
                <a:latin typeface="+mn-lt"/>
                <a:ea typeface="+mn-ea"/>
                <a:cs typeface="+mn-cs"/>
              </a:rPr>
              <a:t> / practitioners will undertake a full remit of each JD</a:t>
            </a:r>
          </a:p>
          <a:p>
            <a:pPr lvl="0"/>
            <a:endParaRPr lang="en-GB" sz="1200" kern="1200" baseline="0" dirty="0">
              <a:solidFill>
                <a:schemeClr val="tx1"/>
              </a:solidFill>
              <a:effectLst/>
              <a:latin typeface="+mn-lt"/>
              <a:ea typeface="+mn-ea"/>
              <a:cs typeface="+mn-cs"/>
            </a:endParaRPr>
          </a:p>
          <a:p>
            <a:pPr lvl="0"/>
            <a:r>
              <a:rPr lang="en-GB" sz="1200" kern="1200" baseline="0" dirty="0">
                <a:solidFill>
                  <a:schemeClr val="tx1"/>
                </a:solidFill>
                <a:effectLst/>
                <a:latin typeface="+mn-lt"/>
                <a:ea typeface="+mn-ea"/>
                <a:cs typeface="+mn-cs"/>
              </a:rPr>
              <a:t>Merit awards. </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3A06A9F1-8401-4D24-8E57-0CB646BB1618}" type="slidenum">
              <a:rPr lang="en-GB" smtClean="0"/>
              <a:t>5</a:t>
            </a:fld>
            <a:endParaRPr lang="en-GB" dirty="0"/>
          </a:p>
        </p:txBody>
      </p:sp>
    </p:spTree>
    <p:extLst>
      <p:ext uri="{BB962C8B-B14F-4D97-AF65-F5344CB8AC3E}">
        <p14:creationId xmlns:p14="http://schemas.microsoft.com/office/powerpoint/2010/main" val="2996856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Font typeface="Arial" panose="020B0604020202020204" pitchFamily="34" charset="0"/>
              <a:buChar char="•"/>
            </a:pPr>
            <a:r>
              <a:rPr lang="en-GB" b="0" dirty="0"/>
              <a:t>Lots of activity happening</a:t>
            </a:r>
            <a:r>
              <a:rPr lang="en-GB" b="0" baseline="0" dirty="0"/>
              <a:t> to raise awareness of the changes, these roadshows and pop up information stands, line manager training in the new year – later part of January </a:t>
            </a:r>
          </a:p>
          <a:p>
            <a:pPr marL="171450" indent="-171450" algn="l">
              <a:buFont typeface="Arial" panose="020B0604020202020204" pitchFamily="34" charset="0"/>
              <a:buChar char="•"/>
            </a:pPr>
            <a:r>
              <a:rPr lang="en-GB" b="0" baseline="0" dirty="0"/>
              <a:t>*e-enabling process – so we can capture important data </a:t>
            </a:r>
            <a:r>
              <a:rPr lang="en-GB" b="0" baseline="0" dirty="0" err="1"/>
              <a:t>etc</a:t>
            </a:r>
            <a:r>
              <a:rPr lang="en-GB" b="0" baseline="0"/>
              <a:t> </a:t>
            </a:r>
            <a:endParaRPr lang="en-GB" b="0" dirty="0"/>
          </a:p>
        </p:txBody>
      </p:sp>
      <p:sp>
        <p:nvSpPr>
          <p:cNvPr id="4" name="Slide Number Placeholder 3"/>
          <p:cNvSpPr>
            <a:spLocks noGrp="1"/>
          </p:cNvSpPr>
          <p:nvPr>
            <p:ph type="sldNum" sz="quarter" idx="10"/>
          </p:nvPr>
        </p:nvSpPr>
        <p:spPr/>
        <p:txBody>
          <a:bodyPr/>
          <a:lstStyle/>
          <a:p>
            <a:fld id="{3A06A9F1-8401-4D24-8E57-0CB646BB1618}" type="slidenum">
              <a:rPr lang="en-GB" smtClean="0"/>
              <a:t>6</a:t>
            </a:fld>
            <a:endParaRPr lang="en-GB" dirty="0"/>
          </a:p>
        </p:txBody>
      </p:sp>
    </p:spTree>
    <p:extLst>
      <p:ext uri="{BB962C8B-B14F-4D97-AF65-F5344CB8AC3E}">
        <p14:creationId xmlns:p14="http://schemas.microsoft.com/office/powerpoint/2010/main" val="2427569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dirty="0"/>
              <a:t>Stonefish </a:t>
            </a:r>
          </a:p>
          <a:p>
            <a:pPr algn="ctr"/>
            <a:endParaRPr lang="en-GB" b="1" dirty="0"/>
          </a:p>
          <a:p>
            <a:pPr algn="ctr"/>
            <a:r>
              <a:rPr lang="en-GB" b="1" dirty="0"/>
              <a:t>Questions </a:t>
            </a:r>
          </a:p>
          <a:p>
            <a:r>
              <a:rPr lang="en-GB" b="1" dirty="0"/>
              <a:t>Assimilations</a:t>
            </a:r>
            <a:r>
              <a:rPr lang="en-GB" baseline="0" dirty="0"/>
              <a:t> – unique cases = consultation </a:t>
            </a:r>
          </a:p>
          <a:p>
            <a:r>
              <a:rPr lang="en-GB" b="1" baseline="0" dirty="0"/>
              <a:t>MGT Cases </a:t>
            </a:r>
            <a:r>
              <a:rPr lang="en-GB" baseline="0" dirty="0"/>
              <a:t>– won’t form part of panel deliberations, but can take place at point of need. P&amp;PR rounds = individual applications only </a:t>
            </a:r>
          </a:p>
          <a:p>
            <a:r>
              <a:rPr lang="en-GB" b="1" baseline="0" dirty="0"/>
              <a:t>Development Discussions </a:t>
            </a:r>
            <a:r>
              <a:rPr lang="en-GB" baseline="0" dirty="0"/>
              <a:t>– PR = short term 12 month / operational. </a:t>
            </a:r>
            <a:r>
              <a:rPr lang="en-GB" baseline="0" dirty="0" err="1"/>
              <a:t>Devel</a:t>
            </a:r>
            <a:r>
              <a:rPr lang="en-GB" baseline="0" dirty="0"/>
              <a:t> Plans – aspirational / long term / 2 way &amp; joint obligation to pursue, set up / gap analysis  – chose trajectory and mirror development with it. Talent module will provide assistance &amp; templates. </a:t>
            </a:r>
          </a:p>
          <a:p>
            <a:r>
              <a:rPr lang="en-GB" b="1" dirty="0"/>
              <a:t>Feedback</a:t>
            </a:r>
            <a:r>
              <a:rPr lang="en-GB" dirty="0"/>
              <a:t> – 5 areas (all scored) R, T&amp;L, SS, Admin &amp; external networking, liaison </a:t>
            </a:r>
            <a:r>
              <a:rPr lang="en-GB" dirty="0" err="1"/>
              <a:t>etc</a:t>
            </a:r>
            <a:r>
              <a:rPr lang="en-GB" dirty="0"/>
              <a:t>,</a:t>
            </a:r>
            <a:r>
              <a:rPr lang="en-GB" baseline="0" dirty="0"/>
              <a:t> other – enhancing developmental discussions / plans </a:t>
            </a:r>
          </a:p>
          <a:p>
            <a:r>
              <a:rPr lang="en-GB" b="1" baseline="0" dirty="0"/>
              <a:t>EHU</a:t>
            </a:r>
            <a:r>
              <a:rPr lang="en-GB" baseline="0" dirty="0"/>
              <a:t> – obligation to moderate application process – doing so now using an objective cross university panel rather than 3 separate panels within each faculty </a:t>
            </a:r>
          </a:p>
          <a:p>
            <a:r>
              <a:rPr lang="en-GB" b="1" baseline="0" dirty="0"/>
              <a:t>Programme Leader </a:t>
            </a:r>
            <a:r>
              <a:rPr lang="en-GB" baseline="0" dirty="0"/>
              <a:t>– just 1 isolated criteria and aspect of a full JD – undertaking PL duties does not automatically entitle an individual to promotion to grade 11! </a:t>
            </a:r>
          </a:p>
          <a:p>
            <a:r>
              <a:rPr lang="en-GB" b="1" baseline="0" dirty="0"/>
              <a:t>Job Descriptors? </a:t>
            </a:r>
            <a:r>
              <a:rPr lang="en-GB" baseline="0" dirty="0"/>
              <a:t>T&amp;L, R &amp; SS on WIKI – confusing information in past / streamlined in 2006/7 as part of Pay Framework exercise. 2 documents attached to each role on wiki – focus on the Research version as we don’t have T only contracts at E</a:t>
            </a:r>
            <a:r>
              <a:rPr lang="en-GB" b="1" baseline="0" dirty="0"/>
              <a:t>HU </a:t>
            </a:r>
          </a:p>
          <a:p>
            <a:r>
              <a:rPr lang="en-GB" b="1" baseline="0" dirty="0"/>
              <a:t>Timeframes – </a:t>
            </a:r>
            <a:r>
              <a:rPr lang="en-GB" b="0" baseline="0" dirty="0"/>
              <a:t>Progression and call for Profs Spring/Feb (hopefully via Stonefish) Readers = Autumn 2019 Supportive </a:t>
            </a:r>
            <a:r>
              <a:rPr lang="en-GB" b="1" baseline="0" dirty="0"/>
              <a:t>Workshops for Managers / Ac Staff </a:t>
            </a:r>
            <a:r>
              <a:rPr lang="en-GB" b="0" baseline="0" dirty="0"/>
              <a:t>– Late January. Anyone can attend – encouraged to do so to support career development. </a:t>
            </a:r>
            <a:r>
              <a:rPr lang="en-GB" b="1" baseline="0" dirty="0"/>
              <a:t>PRs </a:t>
            </a:r>
            <a:r>
              <a:rPr lang="en-GB" b="0" baseline="0" dirty="0"/>
              <a:t>should be happening now – if not prompt, have a dedicated discussion </a:t>
            </a:r>
          </a:p>
          <a:p>
            <a:r>
              <a:rPr lang="en-GB" b="1" baseline="0" dirty="0"/>
              <a:t>PhD</a:t>
            </a:r>
            <a:r>
              <a:rPr lang="en-GB" b="0" baseline="0" dirty="0"/>
              <a:t> essential for promotion to Grade 11 posts? What about experience? Individual cases, individual merits – not having a PhD wouldn’t necessarily disbar you </a:t>
            </a:r>
          </a:p>
          <a:p>
            <a:r>
              <a:rPr lang="en-GB" b="1" baseline="0" dirty="0"/>
              <a:t>UCU communication to members – </a:t>
            </a:r>
            <a:r>
              <a:rPr lang="en-GB" b="0" baseline="0" dirty="0"/>
              <a:t>EHU in dialogue with UCU. UCU view is that if you’re willing and able to undertake G9-10 it should be an automatic progression. EHU position is that an application has always been in place – pay framework 2006 dictates that there is a moderation process in place and no financial barriers</a:t>
            </a:r>
          </a:p>
          <a:p>
            <a:r>
              <a:rPr lang="en-GB" b="1" baseline="0" dirty="0"/>
              <a:t>Promotion Vs Progression </a:t>
            </a:r>
            <a:r>
              <a:rPr lang="en-GB" b="0" baseline="0" dirty="0"/>
              <a:t>– different language used in the sector which can be confusing. EHU = </a:t>
            </a:r>
            <a:r>
              <a:rPr lang="en-GB" b="1" baseline="0" dirty="0"/>
              <a:t>Promotion</a:t>
            </a:r>
            <a:r>
              <a:rPr lang="en-GB" b="0" baseline="0" dirty="0"/>
              <a:t> – application to Reader / </a:t>
            </a:r>
            <a:r>
              <a:rPr lang="en-GB" b="0" baseline="0" dirty="0" err="1"/>
              <a:t>Prof.</a:t>
            </a:r>
            <a:r>
              <a:rPr lang="en-GB" b="0" baseline="0" dirty="0"/>
              <a:t> </a:t>
            </a:r>
            <a:r>
              <a:rPr lang="en-GB" b="1" baseline="0" dirty="0"/>
              <a:t>Progression</a:t>
            </a:r>
            <a:r>
              <a:rPr lang="en-GB" b="0" baseline="0" dirty="0"/>
              <a:t> – upward movement between grades 8-9-10 – individual application. </a:t>
            </a:r>
          </a:p>
          <a:p>
            <a:r>
              <a:rPr lang="en-GB" b="1" baseline="0" dirty="0"/>
              <a:t>Accelerated Progression </a:t>
            </a:r>
            <a:r>
              <a:rPr lang="en-GB" b="0" baseline="0" dirty="0"/>
              <a:t>– management led business case – will sit outside the panel process and can happen at any time. </a:t>
            </a:r>
          </a:p>
          <a:p>
            <a:r>
              <a:rPr lang="en-GB" b="0" baseline="0" dirty="0"/>
              <a:t>Can HR attend IDP / PR discussions for individuals – no. too formal – must be a 2 way dialogue with Line Manager, HR won’t interfere</a:t>
            </a:r>
          </a:p>
          <a:p>
            <a:r>
              <a:rPr lang="en-GB" b="1" baseline="0" dirty="0"/>
              <a:t>Salary Start Point when successful</a:t>
            </a:r>
            <a:r>
              <a:rPr lang="en-GB" b="0" baseline="0" dirty="0"/>
              <a:t>? Usually at the bottom of the new grade unless there’s special circumstances </a:t>
            </a:r>
          </a:p>
          <a:p>
            <a:r>
              <a:rPr lang="en-GB" b="1" baseline="0" dirty="0"/>
              <a:t>Addressing Faculty inequities </a:t>
            </a:r>
            <a:r>
              <a:rPr lang="en-GB" b="0" baseline="0" dirty="0"/>
              <a:t>– slowly addressing anomalies. Faculties aligning resources to department strategy i.e. what they need to deliver </a:t>
            </a:r>
            <a:endParaRPr lang="en-GB" b="1" baseline="0" dirty="0"/>
          </a:p>
          <a:p>
            <a:endParaRPr lang="en-GB" b="1" baseline="0" dirty="0"/>
          </a:p>
          <a:p>
            <a:endParaRPr lang="en-GB" dirty="0"/>
          </a:p>
        </p:txBody>
      </p:sp>
      <p:sp>
        <p:nvSpPr>
          <p:cNvPr id="4" name="Slide Number Placeholder 3"/>
          <p:cNvSpPr>
            <a:spLocks noGrp="1"/>
          </p:cNvSpPr>
          <p:nvPr>
            <p:ph type="sldNum" sz="quarter" idx="10"/>
          </p:nvPr>
        </p:nvSpPr>
        <p:spPr/>
        <p:txBody>
          <a:bodyPr/>
          <a:lstStyle/>
          <a:p>
            <a:fld id="{3A06A9F1-8401-4D24-8E57-0CB646BB1618}" type="slidenum">
              <a:rPr lang="en-GB" smtClean="0"/>
              <a:t>7</a:t>
            </a:fld>
            <a:endParaRPr lang="en-GB" dirty="0"/>
          </a:p>
        </p:txBody>
      </p:sp>
    </p:spTree>
    <p:extLst>
      <p:ext uri="{BB962C8B-B14F-4D97-AF65-F5344CB8AC3E}">
        <p14:creationId xmlns:p14="http://schemas.microsoft.com/office/powerpoint/2010/main" val="483170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0AC092C-27D6-41C5-B4C7-83DB6EB8E54F}" type="datetimeFigureOut">
              <a:rPr lang="en-GB" smtClean="0"/>
              <a:t>05/12/2018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995BDEC-05ED-49B2-B9F6-E379BEB9C96D}" type="slidenum">
              <a:rPr lang="en-GB" smtClean="0"/>
              <a:t>‹#›</a:t>
            </a:fld>
            <a:endParaRPr lang="en-GB" dirty="0"/>
          </a:p>
        </p:txBody>
      </p:sp>
    </p:spTree>
    <p:extLst>
      <p:ext uri="{BB962C8B-B14F-4D97-AF65-F5344CB8AC3E}">
        <p14:creationId xmlns:p14="http://schemas.microsoft.com/office/powerpoint/2010/main" val="2615485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0AC092C-27D6-41C5-B4C7-83DB6EB8E54F}" type="datetimeFigureOut">
              <a:rPr lang="en-GB" smtClean="0"/>
              <a:t>05/12/2018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995BDEC-05ED-49B2-B9F6-E379BEB9C96D}" type="slidenum">
              <a:rPr lang="en-GB" smtClean="0"/>
              <a:t>‹#›</a:t>
            </a:fld>
            <a:endParaRPr lang="en-GB" dirty="0"/>
          </a:p>
        </p:txBody>
      </p:sp>
    </p:spTree>
    <p:extLst>
      <p:ext uri="{BB962C8B-B14F-4D97-AF65-F5344CB8AC3E}">
        <p14:creationId xmlns:p14="http://schemas.microsoft.com/office/powerpoint/2010/main" val="3830476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0AC092C-27D6-41C5-B4C7-83DB6EB8E54F}" type="datetimeFigureOut">
              <a:rPr lang="en-GB" smtClean="0"/>
              <a:t>05/12/2018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995BDEC-05ED-49B2-B9F6-E379BEB9C96D}" type="slidenum">
              <a:rPr lang="en-GB" smtClean="0"/>
              <a:t>‹#›</a:t>
            </a:fld>
            <a:endParaRPr lang="en-GB" dirty="0"/>
          </a:p>
        </p:txBody>
      </p:sp>
    </p:spTree>
    <p:extLst>
      <p:ext uri="{BB962C8B-B14F-4D97-AF65-F5344CB8AC3E}">
        <p14:creationId xmlns:p14="http://schemas.microsoft.com/office/powerpoint/2010/main" val="410910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0AC092C-27D6-41C5-B4C7-83DB6EB8E54F}" type="datetimeFigureOut">
              <a:rPr lang="en-GB" smtClean="0"/>
              <a:t>05/12/2018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995BDEC-05ED-49B2-B9F6-E379BEB9C96D}" type="slidenum">
              <a:rPr lang="en-GB" smtClean="0"/>
              <a:t>‹#›</a:t>
            </a:fld>
            <a:endParaRPr lang="en-GB" dirty="0"/>
          </a:p>
        </p:txBody>
      </p:sp>
    </p:spTree>
    <p:extLst>
      <p:ext uri="{BB962C8B-B14F-4D97-AF65-F5344CB8AC3E}">
        <p14:creationId xmlns:p14="http://schemas.microsoft.com/office/powerpoint/2010/main" val="1227306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AC092C-27D6-41C5-B4C7-83DB6EB8E54F}" type="datetimeFigureOut">
              <a:rPr lang="en-GB" smtClean="0"/>
              <a:t>05/12/2018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995BDEC-05ED-49B2-B9F6-E379BEB9C96D}" type="slidenum">
              <a:rPr lang="en-GB" smtClean="0"/>
              <a:t>‹#›</a:t>
            </a:fld>
            <a:endParaRPr lang="en-GB" dirty="0"/>
          </a:p>
        </p:txBody>
      </p:sp>
    </p:spTree>
    <p:extLst>
      <p:ext uri="{BB962C8B-B14F-4D97-AF65-F5344CB8AC3E}">
        <p14:creationId xmlns:p14="http://schemas.microsoft.com/office/powerpoint/2010/main" val="936528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0AC092C-27D6-41C5-B4C7-83DB6EB8E54F}" type="datetimeFigureOut">
              <a:rPr lang="en-GB" smtClean="0"/>
              <a:t>05/12/2018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995BDEC-05ED-49B2-B9F6-E379BEB9C96D}" type="slidenum">
              <a:rPr lang="en-GB" smtClean="0"/>
              <a:t>‹#›</a:t>
            </a:fld>
            <a:endParaRPr lang="en-GB" dirty="0"/>
          </a:p>
        </p:txBody>
      </p:sp>
    </p:spTree>
    <p:extLst>
      <p:ext uri="{BB962C8B-B14F-4D97-AF65-F5344CB8AC3E}">
        <p14:creationId xmlns:p14="http://schemas.microsoft.com/office/powerpoint/2010/main" val="2164606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0AC092C-27D6-41C5-B4C7-83DB6EB8E54F}" type="datetimeFigureOut">
              <a:rPr lang="en-GB" smtClean="0"/>
              <a:t>05/12/2018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995BDEC-05ED-49B2-B9F6-E379BEB9C96D}" type="slidenum">
              <a:rPr lang="en-GB" smtClean="0"/>
              <a:t>‹#›</a:t>
            </a:fld>
            <a:endParaRPr lang="en-GB" dirty="0"/>
          </a:p>
        </p:txBody>
      </p:sp>
    </p:spTree>
    <p:extLst>
      <p:ext uri="{BB962C8B-B14F-4D97-AF65-F5344CB8AC3E}">
        <p14:creationId xmlns:p14="http://schemas.microsoft.com/office/powerpoint/2010/main" val="1805449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0AC092C-27D6-41C5-B4C7-83DB6EB8E54F}" type="datetimeFigureOut">
              <a:rPr lang="en-GB" smtClean="0"/>
              <a:t>05/12/2018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995BDEC-05ED-49B2-B9F6-E379BEB9C96D}" type="slidenum">
              <a:rPr lang="en-GB" smtClean="0"/>
              <a:t>‹#›</a:t>
            </a:fld>
            <a:endParaRPr lang="en-GB" dirty="0"/>
          </a:p>
        </p:txBody>
      </p:sp>
    </p:spTree>
    <p:extLst>
      <p:ext uri="{BB962C8B-B14F-4D97-AF65-F5344CB8AC3E}">
        <p14:creationId xmlns:p14="http://schemas.microsoft.com/office/powerpoint/2010/main" val="1937561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AC092C-27D6-41C5-B4C7-83DB6EB8E54F}" type="datetimeFigureOut">
              <a:rPr lang="en-GB" smtClean="0"/>
              <a:t>05/12/2018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995BDEC-05ED-49B2-B9F6-E379BEB9C96D}" type="slidenum">
              <a:rPr lang="en-GB" smtClean="0"/>
              <a:t>‹#›</a:t>
            </a:fld>
            <a:endParaRPr lang="en-GB" dirty="0"/>
          </a:p>
        </p:txBody>
      </p:sp>
    </p:spTree>
    <p:extLst>
      <p:ext uri="{BB962C8B-B14F-4D97-AF65-F5344CB8AC3E}">
        <p14:creationId xmlns:p14="http://schemas.microsoft.com/office/powerpoint/2010/main" val="4280392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AC092C-27D6-41C5-B4C7-83DB6EB8E54F}" type="datetimeFigureOut">
              <a:rPr lang="en-GB" smtClean="0"/>
              <a:t>05/12/2018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995BDEC-05ED-49B2-B9F6-E379BEB9C96D}" type="slidenum">
              <a:rPr lang="en-GB" smtClean="0"/>
              <a:t>‹#›</a:t>
            </a:fld>
            <a:endParaRPr lang="en-GB" dirty="0"/>
          </a:p>
        </p:txBody>
      </p:sp>
    </p:spTree>
    <p:extLst>
      <p:ext uri="{BB962C8B-B14F-4D97-AF65-F5344CB8AC3E}">
        <p14:creationId xmlns:p14="http://schemas.microsoft.com/office/powerpoint/2010/main" val="3960477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AC092C-27D6-41C5-B4C7-83DB6EB8E54F}" type="datetimeFigureOut">
              <a:rPr lang="en-GB" smtClean="0"/>
              <a:t>05/12/2018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995BDEC-05ED-49B2-B9F6-E379BEB9C96D}" type="slidenum">
              <a:rPr lang="en-GB" smtClean="0"/>
              <a:t>‹#›</a:t>
            </a:fld>
            <a:endParaRPr lang="en-GB" dirty="0"/>
          </a:p>
        </p:txBody>
      </p:sp>
    </p:spTree>
    <p:extLst>
      <p:ext uri="{BB962C8B-B14F-4D97-AF65-F5344CB8AC3E}">
        <p14:creationId xmlns:p14="http://schemas.microsoft.com/office/powerpoint/2010/main" val="3804530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AC092C-27D6-41C5-B4C7-83DB6EB8E54F}" type="datetimeFigureOut">
              <a:rPr lang="en-GB" smtClean="0"/>
              <a:t>05/12/2018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95BDEC-05ED-49B2-B9F6-E379BEB9C96D}" type="slidenum">
              <a:rPr lang="en-GB" smtClean="0"/>
              <a:t>‹#›</a:t>
            </a:fld>
            <a:endParaRPr lang="en-GB" dirty="0"/>
          </a:p>
        </p:txBody>
      </p:sp>
    </p:spTree>
    <p:extLst>
      <p:ext uri="{BB962C8B-B14F-4D97-AF65-F5344CB8AC3E}">
        <p14:creationId xmlns:p14="http://schemas.microsoft.com/office/powerpoint/2010/main" val="902798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3" y="1016731"/>
            <a:ext cx="8433569" cy="5328591"/>
          </a:xfrm>
        </p:spPr>
        <p:txBody>
          <a:bodyPr>
            <a:normAutofit/>
          </a:bodyPr>
          <a:lstStyle/>
          <a:p>
            <a:pPr algn="r"/>
            <a:br>
              <a:rPr lang="en-GB" b="1" dirty="0">
                <a:latin typeface="Georgia" pitchFamily="18" charset="0"/>
              </a:rPr>
            </a:br>
            <a:r>
              <a:rPr lang="en-GB" b="1" dirty="0">
                <a:solidFill>
                  <a:schemeClr val="accent5">
                    <a:lumMod val="75000"/>
                  </a:schemeClr>
                </a:solidFill>
                <a:latin typeface="Arial" panose="020B0604020202020204" pitchFamily="34" charset="0"/>
                <a:cs typeface="Arial" panose="020B0604020202020204" pitchFamily="34" charset="0"/>
              </a:rPr>
              <a:t>Academic Career Development</a:t>
            </a:r>
            <a:br>
              <a:rPr lang="en-GB" b="1" dirty="0">
                <a:latin typeface="Arial" panose="020B0604020202020204" pitchFamily="34" charset="0"/>
                <a:cs typeface="Arial" panose="020B0604020202020204" pitchFamily="34" charset="0"/>
              </a:rPr>
            </a:br>
            <a:r>
              <a:rPr lang="en-GB" sz="2200" b="1" dirty="0">
                <a:latin typeface="Arial" panose="020B0604020202020204" pitchFamily="34" charset="0"/>
                <a:cs typeface="Arial" panose="020B0604020202020204" pitchFamily="34" charset="0"/>
              </a:rPr>
              <a:t>November / December 2018</a:t>
            </a:r>
            <a:br>
              <a:rPr lang="en-GB" sz="2200" b="1" dirty="0">
                <a:latin typeface="Arial" panose="020B0604020202020204" pitchFamily="34" charset="0"/>
                <a:cs typeface="Arial" panose="020B0604020202020204" pitchFamily="34" charset="0"/>
              </a:rPr>
            </a:br>
            <a:br>
              <a:rPr lang="en-GB" sz="2200" b="1" dirty="0">
                <a:latin typeface="Arial" panose="020B0604020202020204" pitchFamily="34" charset="0"/>
                <a:cs typeface="Arial" panose="020B0604020202020204" pitchFamily="34" charset="0"/>
              </a:rPr>
            </a:br>
            <a:br>
              <a:rPr lang="en-GB" sz="2200" b="1" dirty="0">
                <a:solidFill>
                  <a:schemeClr val="accent5">
                    <a:lumMod val="75000"/>
                  </a:schemeClr>
                </a:solidFill>
                <a:latin typeface="Arial" panose="020B0604020202020204" pitchFamily="34" charset="0"/>
                <a:cs typeface="Arial" panose="020B0604020202020204" pitchFamily="34" charset="0"/>
              </a:rPr>
            </a:br>
            <a:br>
              <a:rPr lang="en-GB" sz="2200" b="1" dirty="0">
                <a:solidFill>
                  <a:schemeClr val="accent5">
                    <a:lumMod val="75000"/>
                  </a:schemeClr>
                </a:solidFill>
                <a:latin typeface="Arial" panose="020B0604020202020204" pitchFamily="34" charset="0"/>
                <a:cs typeface="Arial" panose="020B0604020202020204" pitchFamily="34" charset="0"/>
              </a:rPr>
            </a:br>
            <a:br>
              <a:rPr lang="en-GB" sz="2200" b="1" dirty="0">
                <a:latin typeface="Arial" panose="020B0604020202020204" pitchFamily="34" charset="0"/>
                <a:cs typeface="Arial" panose="020B0604020202020204" pitchFamily="34" charset="0"/>
              </a:rPr>
            </a:br>
            <a:br>
              <a:rPr lang="en-GB" sz="3100" b="1" dirty="0">
                <a:latin typeface="Arial" panose="020B0604020202020204" pitchFamily="34" charset="0"/>
                <a:cs typeface="Arial" panose="020B0604020202020204" pitchFamily="34" charset="0"/>
              </a:rPr>
            </a:br>
            <a:br>
              <a:rPr lang="en-GB" sz="3100" b="1" dirty="0">
                <a:latin typeface="Arial" panose="020B0604020202020204" pitchFamily="34" charset="0"/>
                <a:cs typeface="Arial" panose="020B0604020202020204" pitchFamily="34" charset="0"/>
              </a:rPr>
            </a:br>
            <a:endParaRPr lang="en-GB" sz="3100" b="1" dirty="0">
              <a:latin typeface="Arial" panose="020B0604020202020204" pitchFamily="34" charset="0"/>
              <a:cs typeface="Arial" panose="020B0604020202020204" pitchFamily="34" charset="0"/>
            </a:endParaRPr>
          </a:p>
        </p:txBody>
      </p:sp>
      <p:sp>
        <p:nvSpPr>
          <p:cNvPr id="6" name="Rectangle 1029"/>
          <p:cNvSpPr>
            <a:spLocks noChangeArrowheads="1"/>
          </p:cNvSpPr>
          <p:nvPr/>
        </p:nvSpPr>
        <p:spPr bwMode="auto">
          <a:xfrm>
            <a:off x="7165975" y="6400800"/>
            <a:ext cx="17351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dirty="0">
                <a:solidFill>
                  <a:schemeClr val="bg1"/>
                </a:solidFill>
                <a:latin typeface="Georgia" pitchFamily="28" charset="0"/>
              </a:rPr>
              <a:t>edgehill.ac.uk</a:t>
            </a:r>
          </a:p>
        </p:txBody>
      </p:sp>
      <p:pic>
        <p:nvPicPr>
          <p:cNvPr id="7" name="Picture 1027" descr="Presentation top bar"/>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151938" cy="719138"/>
          </a:xfrm>
          <a:prstGeom prst="rect">
            <a:avLst/>
          </a:prstGeom>
          <a:solidFill>
            <a:schemeClr val="accent4">
              <a:lumMod val="75000"/>
            </a:schemeClr>
          </a:solidFill>
          <a:ln>
            <a:noFill/>
          </a:ln>
          <a:extLst/>
        </p:spPr>
      </p:pic>
      <p:pic>
        <p:nvPicPr>
          <p:cNvPr id="4" name="Picture 3">
            <a:extLst>
              <a:ext uri="{FF2B5EF4-FFF2-40B4-BE49-F238E27FC236}">
                <a16:creationId xmlns:a16="http://schemas.microsoft.com/office/drawing/2014/main" id="{A666A76F-A63C-41DF-97B0-ADC1FBE2C99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09753" y="5191650"/>
            <a:ext cx="1616968" cy="1616968"/>
          </a:xfrm>
          <a:prstGeom prst="rect">
            <a:avLst/>
          </a:prstGeom>
        </p:spPr>
      </p:pic>
      <p:pic>
        <p:nvPicPr>
          <p:cNvPr id="8" name="Picture 7" descr="https://www.edgehill.ac.uk/jobs/files/2018/05/HRSignature.jpg">
            <a:extLst>
              <a:ext uri="{FF2B5EF4-FFF2-40B4-BE49-F238E27FC236}">
                <a16:creationId xmlns:a16="http://schemas.microsoft.com/office/drawing/2014/main" id="{372E605D-3984-4FE4-8B02-0E259F79B0C4}"/>
              </a:ext>
            </a:extLst>
          </p:cNvPr>
          <p:cNvPicPr/>
          <p:nvPr/>
        </p:nvPicPr>
        <p:blipFill rotWithShape="1">
          <a:blip r:embed="rId5">
            <a:extLst>
              <a:ext uri="{28A0092B-C50C-407E-A947-70E740481C1C}">
                <a14:useLocalDpi xmlns:a14="http://schemas.microsoft.com/office/drawing/2010/main" val="0"/>
              </a:ext>
            </a:extLst>
          </a:blip>
          <a:srcRect t="37945" r="56396"/>
          <a:stretch/>
        </p:blipFill>
        <p:spPr bwMode="auto">
          <a:xfrm>
            <a:off x="899592" y="5825514"/>
            <a:ext cx="2416810" cy="845185"/>
          </a:xfrm>
          <a:prstGeom prst="rect">
            <a:avLst/>
          </a:prstGeom>
          <a:noFill/>
          <a:ln>
            <a:noFill/>
          </a:ln>
          <a:extLst>
            <a:ext uri="{53640926-AAD7-44D8-BBD7-CCE9431645EC}">
              <a14:shadowObscured xmlns:a14="http://schemas.microsoft.com/office/drawing/2010/main"/>
            </a:ext>
          </a:extLst>
        </p:spPr>
      </p:pic>
      <p:pic>
        <p:nvPicPr>
          <p:cNvPr id="9" name="Picture 8" descr="https://www.edgehill.ac.uk/jobs/files/2018/05/HRSignature.jpg">
            <a:extLst>
              <a:ext uri="{FF2B5EF4-FFF2-40B4-BE49-F238E27FC236}">
                <a16:creationId xmlns:a16="http://schemas.microsoft.com/office/drawing/2014/main" id="{F135B267-25B4-46E6-B929-274DFA633656}"/>
              </a:ext>
            </a:extLst>
          </p:cNvPr>
          <p:cNvPicPr/>
          <p:nvPr/>
        </p:nvPicPr>
        <p:blipFill rotWithShape="1">
          <a:blip r:embed="rId5">
            <a:extLst>
              <a:ext uri="{28A0092B-C50C-407E-A947-70E740481C1C}">
                <a14:useLocalDpi xmlns:a14="http://schemas.microsoft.com/office/drawing/2010/main" val="0"/>
              </a:ext>
            </a:extLst>
          </a:blip>
          <a:srcRect l="65440" t="34455" r="155" b="-1"/>
          <a:stretch/>
        </p:blipFill>
        <p:spPr bwMode="auto">
          <a:xfrm>
            <a:off x="4378459" y="5679779"/>
            <a:ext cx="1906270" cy="89217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195553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472608"/>
          </a:xfrm>
        </p:spPr>
        <p:txBody>
          <a:bodyPr>
            <a:normAutofit fontScale="92500" lnSpcReduction="20000"/>
          </a:bodyPr>
          <a:lstStyle/>
          <a:p>
            <a:pPr marL="0" indent="0">
              <a:buNone/>
            </a:pPr>
            <a:r>
              <a:rPr lang="en-GB" b="1" dirty="0">
                <a:solidFill>
                  <a:schemeClr val="accent5">
                    <a:lumMod val="75000"/>
                  </a:schemeClr>
                </a:solidFill>
                <a:latin typeface="Arial" panose="020B0604020202020204" pitchFamily="34" charset="0"/>
                <a:cs typeface="Arial" panose="020B0604020202020204" pitchFamily="34" charset="0"/>
              </a:rPr>
              <a:t>Background</a:t>
            </a:r>
            <a:endParaRPr lang="en-GB" sz="2800" b="1" dirty="0">
              <a:solidFill>
                <a:schemeClr val="accent5">
                  <a:lumMod val="75000"/>
                </a:schemeClr>
              </a:solidFill>
              <a:latin typeface="Arial" panose="020B0604020202020204" pitchFamily="34" charset="0"/>
              <a:cs typeface="Arial" panose="020B0604020202020204" pitchFamily="34" charset="0"/>
            </a:endParaRPr>
          </a:p>
          <a:p>
            <a:pPr marL="0" indent="0">
              <a:buNone/>
            </a:pPr>
            <a:endParaRPr lang="en-GB" sz="2800" b="1" dirty="0">
              <a:solidFill>
                <a:schemeClr val="accent5">
                  <a:lumMod val="75000"/>
                </a:schemeClr>
              </a:solidFill>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Commitments within Athena SWAN Bronze bid (2014)</a:t>
            </a:r>
          </a:p>
          <a:p>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ACD Working Group established to consider</a:t>
            </a:r>
          </a:p>
          <a:p>
            <a:pPr lvl="1"/>
            <a:r>
              <a:rPr lang="en-GB" sz="2400" dirty="0">
                <a:latin typeface="Arial" panose="020B0604020202020204" pitchFamily="34" charset="0"/>
                <a:cs typeface="Arial" panose="020B0604020202020204" pitchFamily="34" charset="0"/>
              </a:rPr>
              <a:t>Academic progression and promotion pathways</a:t>
            </a:r>
          </a:p>
          <a:p>
            <a:pPr lvl="1"/>
            <a:r>
              <a:rPr lang="en-GB" sz="2400" dirty="0">
                <a:latin typeface="Arial" panose="020B0604020202020204" pitchFamily="34" charset="0"/>
                <a:cs typeface="Arial" panose="020B0604020202020204" pitchFamily="34" charset="0"/>
              </a:rPr>
              <a:t>Standardised job descriptions</a:t>
            </a:r>
          </a:p>
          <a:p>
            <a:pPr lvl="1"/>
            <a:r>
              <a:rPr lang="en-GB" sz="2400" dirty="0">
                <a:latin typeface="Arial" panose="020B0604020202020204" pitchFamily="34" charset="0"/>
                <a:cs typeface="Arial" panose="020B0604020202020204" pitchFamily="34" charset="0"/>
              </a:rPr>
              <a:t>Accelerated progression processes </a:t>
            </a:r>
          </a:p>
          <a:p>
            <a:pPr lvl="1"/>
            <a:r>
              <a:rPr lang="en-GB" sz="2400" dirty="0">
                <a:latin typeface="Arial" panose="020B0604020202020204" pitchFamily="34" charset="0"/>
                <a:cs typeface="Arial" panose="020B0604020202020204" pitchFamily="34" charset="0"/>
              </a:rPr>
              <a:t>Flexible working practices</a:t>
            </a:r>
          </a:p>
          <a:p>
            <a:pPr lvl="1"/>
            <a:r>
              <a:rPr lang="en-GB" sz="2400" dirty="0">
                <a:latin typeface="Arial" panose="020B0604020202020204" pitchFamily="34" charset="0"/>
                <a:cs typeface="Arial" panose="020B0604020202020204" pitchFamily="34" charset="0"/>
              </a:rPr>
              <a:t>Academic workload</a:t>
            </a:r>
          </a:p>
          <a:p>
            <a:pPr lvl="1"/>
            <a:r>
              <a:rPr lang="en-GB" sz="2400" dirty="0">
                <a:latin typeface="Arial" panose="020B0604020202020204" pitchFamily="34" charset="0"/>
                <a:cs typeface="Arial" panose="020B0604020202020204" pitchFamily="34" charset="0"/>
              </a:rPr>
              <a:t>Benchmark against good practice in sector</a:t>
            </a:r>
          </a:p>
          <a:p>
            <a:pPr lvl="1"/>
            <a:endParaRPr lang="en-GB" sz="24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12 recommendations approved by the Academic Board in June 2017</a:t>
            </a:r>
          </a:p>
          <a:p>
            <a:pPr lvl="1"/>
            <a:endParaRPr lang="en-GB" sz="2400" b="1" dirty="0">
              <a:solidFill>
                <a:schemeClr val="accent5">
                  <a:lumMod val="75000"/>
                </a:schemeClr>
              </a:solidFill>
              <a:latin typeface="Arial" panose="020B0604020202020204" pitchFamily="34" charset="0"/>
              <a:cs typeface="Arial" panose="020B0604020202020204" pitchFamily="34" charset="0"/>
            </a:endParaRPr>
          </a:p>
        </p:txBody>
      </p:sp>
      <p:pic>
        <p:nvPicPr>
          <p:cNvPr id="4" name="Picture 1027" descr="Presentation top bar"/>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151938" cy="719138"/>
          </a:xfrm>
          <a:prstGeom prst="rect">
            <a:avLst/>
          </a:prstGeom>
          <a:solidFill>
            <a:schemeClr val="accent4">
              <a:lumMod val="75000"/>
            </a:schemeClr>
          </a:solidFill>
          <a:ln>
            <a:noFill/>
          </a:ln>
          <a:extLst/>
        </p:spPr>
      </p:pic>
    </p:spTree>
    <p:extLst>
      <p:ext uri="{BB962C8B-B14F-4D97-AF65-F5344CB8AC3E}">
        <p14:creationId xmlns:p14="http://schemas.microsoft.com/office/powerpoint/2010/main" val="2430821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fontScale="47500" lnSpcReduction="20000"/>
          </a:bodyPr>
          <a:lstStyle/>
          <a:p>
            <a:pPr marL="0" indent="0">
              <a:buNone/>
            </a:pPr>
            <a:r>
              <a:rPr lang="en-GB" sz="4500" b="1" dirty="0">
                <a:solidFill>
                  <a:schemeClr val="accent5">
                    <a:lumMod val="75000"/>
                  </a:schemeClr>
                </a:solidFill>
                <a:latin typeface="Arial" panose="020B0604020202020204" pitchFamily="34" charset="0"/>
                <a:cs typeface="Arial" panose="020B0604020202020204" pitchFamily="34" charset="0"/>
              </a:rPr>
              <a:t>What is changing?</a:t>
            </a:r>
          </a:p>
          <a:p>
            <a:pPr marL="0" indent="0">
              <a:buNone/>
            </a:pPr>
            <a:endParaRPr lang="en-GB" sz="2400" b="1" dirty="0">
              <a:solidFill>
                <a:schemeClr val="accent5">
                  <a:lumMod val="75000"/>
                </a:schemeClr>
              </a:solidFill>
              <a:latin typeface="Arial" panose="020B0604020202020204" pitchFamily="34" charset="0"/>
              <a:cs typeface="Arial" panose="020B0604020202020204" pitchFamily="34" charset="0"/>
            </a:endParaRPr>
          </a:p>
          <a:p>
            <a:pPr lvl="0"/>
            <a:r>
              <a:rPr lang="en-GB" sz="4400" dirty="0"/>
              <a:t>A refined academic career structure fit for the future</a:t>
            </a:r>
          </a:p>
          <a:p>
            <a:pPr lvl="0"/>
            <a:endParaRPr lang="en-GB" sz="4400" dirty="0"/>
          </a:p>
          <a:p>
            <a:pPr lvl="0"/>
            <a:r>
              <a:rPr lang="en-GB" sz="4400" dirty="0"/>
              <a:t>The title ‘Reader’ will denote a substantive grade 11 post, in line with sector norms, i.e., not fixed term</a:t>
            </a:r>
          </a:p>
          <a:p>
            <a:pPr lvl="0"/>
            <a:endParaRPr lang="en-GB" sz="4400" dirty="0"/>
          </a:p>
          <a:p>
            <a:pPr lvl="0"/>
            <a:r>
              <a:rPr lang="en-GB" sz="4400" dirty="0"/>
              <a:t>Appropriate recognition for contribution in either R, T&amp;L or E by means of the titles Reader, Senior L&amp;T Fellow or Senior Enterprise Fellow permanently awarded in annual promotion rounds (or advertised posts)</a:t>
            </a:r>
          </a:p>
          <a:p>
            <a:pPr lvl="0"/>
            <a:endParaRPr lang="en-GB" sz="4400" dirty="0"/>
          </a:p>
          <a:p>
            <a:pPr lvl="0"/>
            <a:r>
              <a:rPr lang="en-GB" sz="4400" dirty="0"/>
              <a:t>Opportunities for accelerated progression, so career advancement is considered at any point of an academic’s career</a:t>
            </a:r>
          </a:p>
          <a:p>
            <a:pPr lvl="0"/>
            <a:endParaRPr lang="en-GB" sz="4400" dirty="0"/>
          </a:p>
          <a:p>
            <a:pPr lvl="0"/>
            <a:r>
              <a:rPr lang="en-GB" sz="4400" dirty="0"/>
              <a:t>Applications for progression will be considered and verified by a University-wide panel rather than solely by the Faculty Dean</a:t>
            </a:r>
            <a:endParaRPr lang="en-GB" sz="4400" b="1" dirty="0">
              <a:solidFill>
                <a:schemeClr val="accent5">
                  <a:lumMod val="75000"/>
                </a:schemeClr>
              </a:solidFill>
              <a:latin typeface="Arial" panose="020B0604020202020204" pitchFamily="34" charset="0"/>
              <a:cs typeface="Arial" panose="020B0604020202020204" pitchFamily="34" charset="0"/>
            </a:endParaRPr>
          </a:p>
          <a:p>
            <a:pPr lvl="1"/>
            <a:endParaRPr lang="en-GB" b="1" dirty="0">
              <a:solidFill>
                <a:schemeClr val="accent5">
                  <a:lumMod val="75000"/>
                </a:schemeClr>
              </a:solidFill>
              <a:latin typeface="Arial" panose="020B0604020202020204" pitchFamily="34" charset="0"/>
              <a:cs typeface="Arial" panose="020B0604020202020204" pitchFamily="34" charset="0"/>
            </a:endParaRPr>
          </a:p>
        </p:txBody>
      </p:sp>
      <p:pic>
        <p:nvPicPr>
          <p:cNvPr id="4" name="Picture 1027" descr="Presentation top bar"/>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151938" cy="719138"/>
          </a:xfrm>
          <a:prstGeom prst="rect">
            <a:avLst/>
          </a:prstGeom>
          <a:solidFill>
            <a:schemeClr val="accent4">
              <a:lumMod val="75000"/>
            </a:schemeClr>
          </a:solidFill>
          <a:ln>
            <a:noFill/>
          </a:ln>
          <a:extLst/>
        </p:spPr>
      </p:pic>
    </p:spTree>
    <p:extLst>
      <p:ext uri="{BB962C8B-B14F-4D97-AF65-F5344CB8AC3E}">
        <p14:creationId xmlns:p14="http://schemas.microsoft.com/office/powerpoint/2010/main" val="933537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a:bodyPr>
          <a:lstStyle/>
          <a:p>
            <a:pPr marL="0" indent="0">
              <a:buNone/>
            </a:pPr>
            <a:r>
              <a:rPr lang="en-GB" sz="2800" b="1" dirty="0">
                <a:solidFill>
                  <a:schemeClr val="accent5">
                    <a:lumMod val="75000"/>
                  </a:schemeClr>
                </a:solidFill>
                <a:latin typeface="Arial" panose="020B0604020202020204" pitchFamily="34" charset="0"/>
                <a:cs typeface="Arial" panose="020B0604020202020204" pitchFamily="34" charset="0"/>
              </a:rPr>
              <a:t>Current Academic Structure</a:t>
            </a:r>
          </a:p>
          <a:p>
            <a:pPr marL="0" indent="0">
              <a:buNone/>
            </a:pPr>
            <a:endParaRPr lang="en-GB" sz="2400" dirty="0">
              <a:latin typeface="Arial" panose="020B0604020202020204" pitchFamily="34" charset="0"/>
              <a:cs typeface="Arial" panose="020B0604020202020204" pitchFamily="34" charset="0"/>
            </a:endParaRPr>
          </a:p>
        </p:txBody>
      </p:sp>
      <p:pic>
        <p:nvPicPr>
          <p:cNvPr id="4" name="Picture 1027" descr="Presentation top bar"/>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151938" cy="719138"/>
          </a:xfrm>
          <a:prstGeom prst="rect">
            <a:avLst/>
          </a:prstGeom>
          <a:solidFill>
            <a:schemeClr val="accent4">
              <a:lumMod val="75000"/>
            </a:schemeClr>
          </a:solidFill>
          <a:ln>
            <a:noFill/>
          </a:ln>
          <a:extLst/>
        </p:spPr>
      </p:pic>
      <p:pic>
        <p:nvPicPr>
          <p:cNvPr id="6" name="Picture 5">
            <a:extLst>
              <a:ext uri="{FF2B5EF4-FFF2-40B4-BE49-F238E27FC236}">
                <a16:creationId xmlns:a16="http://schemas.microsoft.com/office/drawing/2014/main" id="{4A5C9659-17C5-4986-9697-C3D5DDC04B87}"/>
              </a:ext>
            </a:extLst>
          </p:cNvPr>
          <p:cNvPicPr/>
          <p:nvPr/>
        </p:nvPicPr>
        <p:blipFill>
          <a:blip r:embed="rId4">
            <a:extLst>
              <a:ext uri="{28A0092B-C50C-407E-A947-70E740481C1C}">
                <a14:useLocalDpi xmlns:a14="http://schemas.microsoft.com/office/drawing/2010/main" val="0"/>
              </a:ext>
            </a:extLst>
          </a:blip>
          <a:stretch>
            <a:fillRect/>
          </a:stretch>
        </p:blipFill>
        <p:spPr>
          <a:xfrm>
            <a:off x="1907703" y="1556792"/>
            <a:ext cx="5400601" cy="4902969"/>
          </a:xfrm>
          <a:prstGeom prst="rect">
            <a:avLst/>
          </a:prstGeom>
        </p:spPr>
      </p:pic>
    </p:spTree>
    <p:extLst>
      <p:ext uri="{BB962C8B-B14F-4D97-AF65-F5344CB8AC3E}">
        <p14:creationId xmlns:p14="http://schemas.microsoft.com/office/powerpoint/2010/main" val="126819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a:bodyPr>
          <a:lstStyle/>
          <a:p>
            <a:pPr marL="0" indent="0">
              <a:buNone/>
            </a:pPr>
            <a:r>
              <a:rPr lang="en-GB" sz="2800" b="1" dirty="0">
                <a:solidFill>
                  <a:schemeClr val="accent5">
                    <a:lumMod val="75000"/>
                  </a:schemeClr>
                </a:solidFill>
                <a:latin typeface="Arial" panose="020B0604020202020204" pitchFamily="34" charset="0"/>
                <a:cs typeface="Arial" panose="020B0604020202020204" pitchFamily="34" charset="0"/>
              </a:rPr>
              <a:t>Refined Academic Structure</a:t>
            </a:r>
          </a:p>
          <a:p>
            <a:pPr marL="0" indent="0">
              <a:buNone/>
            </a:pPr>
            <a:endParaRPr lang="en-GB" sz="2400" dirty="0">
              <a:latin typeface="Arial" panose="020B0604020202020204" pitchFamily="34" charset="0"/>
              <a:cs typeface="Arial" panose="020B0604020202020204" pitchFamily="34" charset="0"/>
            </a:endParaRPr>
          </a:p>
        </p:txBody>
      </p:sp>
      <p:pic>
        <p:nvPicPr>
          <p:cNvPr id="4" name="Picture 1027" descr="Presentation top bar"/>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151938" cy="719138"/>
          </a:xfrm>
          <a:prstGeom prst="rect">
            <a:avLst/>
          </a:prstGeom>
          <a:solidFill>
            <a:schemeClr val="accent4">
              <a:lumMod val="75000"/>
            </a:schemeClr>
          </a:solidFill>
          <a:ln>
            <a:noFill/>
          </a:ln>
          <a:extLst/>
        </p:spPr>
      </p:pic>
      <p:pic>
        <p:nvPicPr>
          <p:cNvPr id="5" name="Picture 4">
            <a:extLst>
              <a:ext uri="{FF2B5EF4-FFF2-40B4-BE49-F238E27FC236}">
                <a16:creationId xmlns:a16="http://schemas.microsoft.com/office/drawing/2014/main" id="{9DFD2044-8D34-7D40-94F9-5D320BF04CC5}"/>
              </a:ext>
            </a:extLst>
          </p:cNvPr>
          <p:cNvPicPr/>
          <p:nvPr/>
        </p:nvPicPr>
        <p:blipFill>
          <a:blip r:embed="rId4">
            <a:extLst>
              <a:ext uri="{28A0092B-C50C-407E-A947-70E740481C1C}">
                <a14:useLocalDpi xmlns:a14="http://schemas.microsoft.com/office/drawing/2010/main" val="0"/>
              </a:ext>
            </a:extLst>
          </a:blip>
          <a:stretch>
            <a:fillRect/>
          </a:stretch>
        </p:blipFill>
        <p:spPr>
          <a:xfrm>
            <a:off x="1475656" y="1556792"/>
            <a:ext cx="5616624" cy="5301208"/>
          </a:xfrm>
          <a:prstGeom prst="rect">
            <a:avLst/>
          </a:prstGeom>
        </p:spPr>
      </p:pic>
    </p:spTree>
    <p:extLst>
      <p:ext uri="{BB962C8B-B14F-4D97-AF65-F5344CB8AC3E}">
        <p14:creationId xmlns:p14="http://schemas.microsoft.com/office/powerpoint/2010/main" val="272416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fontScale="55000" lnSpcReduction="20000"/>
          </a:bodyPr>
          <a:lstStyle/>
          <a:p>
            <a:pPr marL="0" indent="0">
              <a:buNone/>
            </a:pPr>
            <a:r>
              <a:rPr lang="en-GB" sz="4500" b="1" dirty="0">
                <a:solidFill>
                  <a:schemeClr val="accent5">
                    <a:lumMod val="75000"/>
                  </a:schemeClr>
                </a:solidFill>
                <a:latin typeface="Arial" panose="020B0604020202020204" pitchFamily="34" charset="0"/>
                <a:cs typeface="Arial" panose="020B0604020202020204" pitchFamily="34" charset="0"/>
              </a:rPr>
              <a:t>What’s the plan?</a:t>
            </a:r>
          </a:p>
          <a:p>
            <a:pPr marL="0" indent="0">
              <a:buNone/>
            </a:pPr>
            <a:endParaRPr lang="en-GB" sz="2400" b="1" dirty="0">
              <a:solidFill>
                <a:schemeClr val="accent5">
                  <a:lumMod val="75000"/>
                </a:schemeClr>
              </a:solidFill>
              <a:latin typeface="Arial" panose="020B0604020202020204" pitchFamily="34" charset="0"/>
              <a:cs typeface="Arial" panose="020B0604020202020204" pitchFamily="34" charset="0"/>
            </a:endParaRPr>
          </a:p>
          <a:p>
            <a:r>
              <a:rPr lang="en-GB" dirty="0"/>
              <a:t>Changes will be introduced over the next two years</a:t>
            </a:r>
          </a:p>
          <a:p>
            <a:endParaRPr lang="en-GB" dirty="0"/>
          </a:p>
          <a:p>
            <a:r>
              <a:rPr lang="en-GB" dirty="0"/>
              <a:t>Refined academic career structure in place by the start of the academic year 2020 </a:t>
            </a:r>
          </a:p>
          <a:p>
            <a:endParaRPr lang="en-GB" dirty="0"/>
          </a:p>
          <a:p>
            <a:r>
              <a:rPr lang="en-GB" dirty="0"/>
              <a:t>Those on fixed term Reader’s contracts currently will continue to run until their expiry in 2020</a:t>
            </a:r>
          </a:p>
          <a:p>
            <a:endParaRPr lang="en-GB" dirty="0"/>
          </a:p>
          <a:p>
            <a:r>
              <a:rPr lang="en-GB" dirty="0"/>
              <a:t>The focus over the current academic year 2018/19 is to make the much-needed improvements to the progression process for Lecturers and Senior Lecturers. </a:t>
            </a:r>
          </a:p>
          <a:p>
            <a:pPr lvl="1"/>
            <a:r>
              <a:rPr lang="en-GB" dirty="0"/>
              <a:t>Review of job descriptions and provide more clarity on the criteria for progression </a:t>
            </a:r>
          </a:p>
          <a:p>
            <a:pPr lvl="1"/>
            <a:r>
              <a:rPr lang="en-GB" dirty="0"/>
              <a:t>Enhance the support available to academic staff and managers to assist with career development planning </a:t>
            </a:r>
          </a:p>
          <a:p>
            <a:pPr lvl="1"/>
            <a:r>
              <a:rPr lang="en-GB" dirty="0"/>
              <a:t>Increased awareness of the various career pathways and routes for progression</a:t>
            </a:r>
          </a:p>
          <a:p>
            <a:endParaRPr lang="en-GB" dirty="0"/>
          </a:p>
          <a:p>
            <a:r>
              <a:rPr lang="en-GB" dirty="0"/>
              <a:t>There will be a call for Progression and Professorial applications in Spring 2019 (possibly as early as February 2019).  </a:t>
            </a:r>
          </a:p>
          <a:p>
            <a:pPr lvl="1"/>
            <a:endParaRPr lang="en-GB" b="1" dirty="0">
              <a:solidFill>
                <a:schemeClr val="accent5">
                  <a:lumMod val="75000"/>
                </a:schemeClr>
              </a:solidFill>
              <a:latin typeface="Arial" panose="020B0604020202020204" pitchFamily="34" charset="0"/>
              <a:cs typeface="Arial" panose="020B0604020202020204" pitchFamily="34" charset="0"/>
            </a:endParaRPr>
          </a:p>
        </p:txBody>
      </p:sp>
      <p:pic>
        <p:nvPicPr>
          <p:cNvPr id="4" name="Picture 1027" descr="Presentation top bar"/>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151938" cy="719138"/>
          </a:xfrm>
          <a:prstGeom prst="rect">
            <a:avLst/>
          </a:prstGeom>
          <a:solidFill>
            <a:schemeClr val="accent4">
              <a:lumMod val="75000"/>
            </a:schemeClr>
          </a:solidFill>
          <a:ln>
            <a:noFill/>
          </a:ln>
          <a:extLst/>
        </p:spPr>
      </p:pic>
    </p:spTree>
    <p:extLst>
      <p:ext uri="{BB962C8B-B14F-4D97-AF65-F5344CB8AC3E}">
        <p14:creationId xmlns:p14="http://schemas.microsoft.com/office/powerpoint/2010/main" val="2868032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a:bodyPr>
          <a:lstStyle/>
          <a:p>
            <a:pPr marL="0" indent="0" algn="ctr">
              <a:buNone/>
            </a:pPr>
            <a:r>
              <a:rPr lang="en-GB" sz="9600" b="1" dirty="0">
                <a:solidFill>
                  <a:schemeClr val="accent5">
                    <a:lumMod val="75000"/>
                  </a:schemeClr>
                </a:solidFill>
                <a:latin typeface="Arial" panose="020B0604020202020204" pitchFamily="34" charset="0"/>
                <a:cs typeface="Arial" panose="020B0604020202020204" pitchFamily="34" charset="0"/>
              </a:rPr>
              <a:t>Questions?</a:t>
            </a:r>
          </a:p>
          <a:p>
            <a:pPr lvl="1"/>
            <a:endParaRPr lang="en-GB" b="1" dirty="0">
              <a:solidFill>
                <a:schemeClr val="accent5">
                  <a:lumMod val="75000"/>
                </a:schemeClr>
              </a:solidFill>
              <a:latin typeface="Arial" panose="020B0604020202020204" pitchFamily="34" charset="0"/>
              <a:cs typeface="Arial" panose="020B0604020202020204" pitchFamily="34" charset="0"/>
            </a:endParaRPr>
          </a:p>
        </p:txBody>
      </p:sp>
      <p:pic>
        <p:nvPicPr>
          <p:cNvPr id="4" name="Picture 1027" descr="Presentation top bar"/>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151938" cy="719138"/>
          </a:xfrm>
          <a:prstGeom prst="rect">
            <a:avLst/>
          </a:prstGeom>
          <a:solidFill>
            <a:schemeClr val="accent4">
              <a:lumMod val="75000"/>
            </a:schemeClr>
          </a:solidFill>
          <a:ln>
            <a:noFill/>
          </a:ln>
          <a:extLst/>
        </p:spPr>
      </p:pic>
    </p:spTree>
    <p:extLst>
      <p:ext uri="{BB962C8B-B14F-4D97-AF65-F5344CB8AC3E}">
        <p14:creationId xmlns:p14="http://schemas.microsoft.com/office/powerpoint/2010/main" val="17541439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4A95CBD9746F042A00A2F1F80FB4966" ma:contentTypeVersion="2" ma:contentTypeDescription="Create a new document." ma:contentTypeScope="" ma:versionID="f5cd5b6a89165fc50339fe139d830dca">
  <xsd:schema xmlns:xsd="http://www.w3.org/2001/XMLSchema" xmlns:xs="http://www.w3.org/2001/XMLSchema" xmlns:p="http://schemas.microsoft.com/office/2006/metadata/properties" xmlns:ns2="bfa0b4a5-b155-4072-a853-f2775bb5ee81" targetNamespace="http://schemas.microsoft.com/office/2006/metadata/properties" ma:root="true" ma:fieldsID="f8bbc72b81bd7b9380f731878e6c9d93" ns2:_="">
    <xsd:import namespace="bfa0b4a5-b155-4072-a853-f2775bb5ee81"/>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0b4a5-b155-4072-a853-f2775bb5ee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DD78D8-A9C6-4A69-A933-00C50BC9586F}">
  <ds:schemaRefs>
    <ds:schemaRef ds:uri="http://schemas.microsoft.com/office/infopath/2007/PartnerControls"/>
    <ds:schemaRef ds:uri="http://schemas.microsoft.com/office/2006/documentManagement/types"/>
    <ds:schemaRef ds:uri="http://schemas.openxmlformats.org/package/2006/metadata/core-properties"/>
    <ds:schemaRef ds:uri="http://purl.org/dc/terms/"/>
    <ds:schemaRef ds:uri="http://schemas.microsoft.com/office/2006/metadata/properties"/>
    <ds:schemaRef ds:uri="http://www.w3.org/XML/1998/namespace"/>
    <ds:schemaRef ds:uri="bfa0b4a5-b155-4072-a853-f2775bb5ee81"/>
    <ds:schemaRef ds:uri="http://purl.org/dc/dcmitype/"/>
    <ds:schemaRef ds:uri="http://purl.org/dc/elements/1.1/"/>
  </ds:schemaRefs>
</ds:datastoreItem>
</file>

<file path=customXml/itemProps2.xml><?xml version="1.0" encoding="utf-8"?>
<ds:datastoreItem xmlns:ds="http://schemas.openxmlformats.org/officeDocument/2006/customXml" ds:itemID="{C6CEB434-2AE6-485C-9D09-9DB66B8318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a0b4a5-b155-4072-a853-f2775bb5ee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91346BA-2C71-4339-B4B3-BCB5C37925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11873</TotalTime>
  <Words>1092</Words>
  <Application>Microsoft Office PowerPoint</Application>
  <PresentationFormat>On-screen Show (4:3)</PresentationFormat>
  <Paragraphs>98</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Georgia</vt:lpstr>
      <vt:lpstr>Office Theme</vt:lpstr>
      <vt:lpstr> Academic Career Development November / December 2018       </vt:lpstr>
      <vt:lpstr>PowerPoint Presentation</vt:lpstr>
      <vt:lpstr>PowerPoint Presentation</vt:lpstr>
      <vt:lpstr>PowerPoint Presentation</vt:lpstr>
      <vt:lpstr>PowerPoint Presentation</vt:lpstr>
      <vt:lpstr>PowerPoint Presentation</vt:lpstr>
      <vt:lpstr>PowerPoint Presentation</vt:lpstr>
    </vt:vector>
  </TitlesOfParts>
  <Company>Edge Hill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Recruiting Staff for  High Performance</dc:title>
  <dc:creator>Denise Hill</dc:creator>
  <cp:lastModifiedBy>Claire Winstanley</cp:lastModifiedBy>
  <cp:revision>449</cp:revision>
  <cp:lastPrinted>2018-12-04T12:42:04Z</cp:lastPrinted>
  <dcterms:created xsi:type="dcterms:W3CDTF">2013-03-12T17:30:22Z</dcterms:created>
  <dcterms:modified xsi:type="dcterms:W3CDTF">2018-12-05T15:48:15Z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0x01010014A95CBD9746F042A00A2F1F80FB4966</vt:lpwstr>
  </property>
</Properties>
</file>